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9" r:id="rId5"/>
    <p:sldId id="312" r:id="rId6"/>
    <p:sldId id="313" r:id="rId7"/>
    <p:sldId id="306" r:id="rId8"/>
    <p:sldId id="295" r:id="rId9"/>
    <p:sldId id="292" r:id="rId10"/>
    <p:sldId id="311" r:id="rId11"/>
    <p:sldId id="296" r:id="rId12"/>
    <p:sldId id="297" r:id="rId13"/>
    <p:sldId id="287" r:id="rId14"/>
    <p:sldId id="288" r:id="rId15"/>
    <p:sldId id="310" r:id="rId16"/>
    <p:sldId id="260" r:id="rId17"/>
    <p:sldId id="268" r:id="rId18"/>
    <p:sldId id="304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524" autoAdjust="0"/>
  </p:normalViewPr>
  <p:slideViewPr>
    <p:cSldViewPr snapToGrid="0">
      <p:cViewPr varScale="1">
        <p:scale>
          <a:sx n="111" d="100"/>
          <a:sy n="111" d="100"/>
        </p:scale>
        <p:origin x="600" y="11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2400" dirty="0">
              <a:solidFill>
                <a:schemeClr val="tx1"/>
              </a:solidFill>
              <a:latin typeface="+mj-lt"/>
            </a:rPr>
            <a:t>Thin-Film Bubbles</a:t>
          </a:r>
        </a:p>
        <a:p>
          <a:r>
            <a:rPr lang="en-US" sz="1600" b="1" dirty="0">
              <a:solidFill>
                <a:schemeClr val="tx1"/>
              </a:solidFill>
              <a:latin typeface="+mn-lt"/>
            </a:rPr>
            <a:t>SPH method</a:t>
          </a:r>
        </a:p>
        <a:p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+mj-lt"/>
            </a:rPr>
            <a:t>Surface Tension</a:t>
          </a:r>
        </a:p>
        <a:p>
          <a:r>
            <a:rPr lang="en-US" sz="1400" dirty="0">
              <a:solidFill>
                <a:schemeClr val="tx1"/>
              </a:solidFill>
              <a:latin typeface="+mn-lt"/>
            </a:rPr>
            <a:t>Macroscopic level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+mj-lt"/>
            </a:rPr>
            <a:t>Varying thickness</a:t>
          </a:r>
        </a:p>
        <a:p>
          <a:r>
            <a:rPr lang="en-US" sz="1400" dirty="0">
              <a:solidFill>
                <a:schemeClr val="tx1"/>
              </a:solidFill>
              <a:latin typeface="+mn-lt"/>
            </a:rPr>
            <a:t>Microscopic scale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solidFill>
                <a:schemeClr val="tx1"/>
              </a:solidFill>
              <a:latin typeface="+mj-lt"/>
            </a:rPr>
            <a:t>Elegant, minimal-surface geometries by tension resulted from external force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Vibrant and </a:t>
          </a:r>
          <a:r>
            <a:rPr lang="en-US" sz="1800" dirty="0" err="1">
              <a:solidFill>
                <a:schemeClr val="tx1"/>
              </a:solidFill>
              <a:latin typeface="+mj-lt"/>
            </a:rPr>
            <a:t>delecate</a:t>
          </a:r>
          <a:r>
            <a:rPr lang="en-US" sz="1800" dirty="0">
              <a:solidFill>
                <a:schemeClr val="tx1"/>
              </a:solidFill>
              <a:latin typeface="+mj-lt"/>
            </a:rPr>
            <a:t> color pattern from the interference of light and varying thickness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2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2" custLinFactNeighborX="-21" custLinFactNeighborY="23314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2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2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2" custScaleX="130613" custScaleY="229409" custLinFactNeighborX="-799" custLinFactNeighborY="22077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2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1" presStyleCnt="2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1" presStyleCnt="2" custLinFactNeighborX="-934" custLinFactNeighborY="11851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1" presStyleCnt="2"/>
      <dgm:spPr/>
    </dgm:pt>
    <dgm:pt modelId="{AF335727-BF06-4F91-AC4F-62AA33CE58EF}" type="pres">
      <dgm:prSet presAssocID="{3EFF81BA-1920-438E-9DBD-E463C3BD71DF}" presName="hierChild4" presStyleCnt="0"/>
      <dgm:spPr/>
    </dgm:pt>
    <dgm:pt modelId="{462B98FC-2196-400C-9F38-FB3D1777E05A}" type="pres">
      <dgm:prSet presAssocID="{8619BB96-EEDD-4685-83E0-2B452A4CEFBD}" presName="Name64" presStyleLbl="parChTrans1D3" presStyleIdx="1" presStyleCnt="2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3" presStyleIdx="1" presStyleCnt="2" custScaleX="130753" custScaleY="207671" custLinFactNeighborX="-846" custLinFactNeighborY="16092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3" presStyleIdx="1" presStyleCnt="2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489F3789-14B2-4E47-AEB9-79E4D66FE35C}" type="presOf" srcId="{8619BB96-EEDD-4685-83E0-2B452A4CEFBD}" destId="{462B98FC-2196-400C-9F38-FB3D1777E05A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1" destOrd="0" parTransId="{183DC87C-F226-46F2-B3DE-16B83B4C90FF}" sibTransId="{B0511FD6-6AC9-4013-9B60-6232DA58E765}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61AF3DED-EBDA-4971-AC97-571E3329CC8B}" type="presOf" srcId="{CA2FEC29-3EF7-4280-BECF-2C08F73E55B7}" destId="{33DE1863-18DB-4B82-A4E1-38E32A9A6BB0}" srcOrd="1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249F32FB-16BE-4487-9473-7848CDF244FC}" type="presOf" srcId="{CA2FEC29-3EF7-4280-BECF-2C08F73E55B7}" destId="{E68AD8BF-9396-4CBE-BBFE-F4FED8B166FD}" srcOrd="0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2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3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7F389774-1035-4AD8-AAC6-1A19649D9578}" type="presParOf" srcId="{AF335727-BF06-4F91-AC4F-62AA33CE58EF}" destId="{462B98FC-2196-400C-9F38-FB3D1777E05A}" srcOrd="0" destOrd="0" presId="urn:microsoft.com/office/officeart/2009/3/layout/HorizontalOrganizationChart"/>
    <dgm:cxn modelId="{A99EDF3D-962F-4D2C-97E5-C44BEBA31E9D}" type="presParOf" srcId="{AF335727-BF06-4F91-AC4F-62AA33CE58EF}" destId="{B21DA685-F029-4E6D-AE52-D3091335A6EF}" srcOrd="1" destOrd="0" presId="urn:microsoft.com/office/officeart/2009/3/layout/HorizontalOrganizationChart"/>
    <dgm:cxn modelId="{8CC76FF5-803B-4FFE-84C5-8EC3E6A16750}" type="presParOf" srcId="{B21DA685-F029-4E6D-AE52-D3091335A6EF}" destId="{836B16F6-48D2-48D8-BD10-B743278BEF5B}" srcOrd="0" destOrd="0" presId="urn:microsoft.com/office/officeart/2009/3/layout/HorizontalOrganizationChart"/>
    <dgm:cxn modelId="{7FA2FEE8-0C65-4712-BD0D-347EB897698B}" type="presParOf" srcId="{836B16F6-48D2-48D8-BD10-B743278BEF5B}" destId="{E68AD8BF-9396-4CBE-BBFE-F4FED8B166FD}" srcOrd="0" destOrd="0" presId="urn:microsoft.com/office/officeart/2009/3/layout/HorizontalOrganizationChart"/>
    <dgm:cxn modelId="{880430DE-CB93-4759-B3B0-5F6FD25018EB}" type="presParOf" srcId="{836B16F6-48D2-48D8-BD10-B743278BEF5B}" destId="{33DE1863-18DB-4B82-A4E1-38E32A9A6BB0}" srcOrd="1" destOrd="0" presId="urn:microsoft.com/office/officeart/2009/3/layout/HorizontalOrganizationChart"/>
    <dgm:cxn modelId="{683D35B3-3FC0-43FD-8D47-AE1DFBF893CF}" type="presParOf" srcId="{B21DA685-F029-4E6D-AE52-D3091335A6EF}" destId="{929C3B5A-5851-48B9-8A23-55F79774D2AB}" srcOrd="1" destOrd="0" presId="urn:microsoft.com/office/officeart/2009/3/layout/HorizontalOrganizationChart"/>
    <dgm:cxn modelId="{7DEDFDCC-4B73-40E3-BAA6-09CFE5EF4D23}" type="presParOf" srcId="{B21DA685-F029-4E6D-AE52-D3091335A6EF}" destId="{D9C824DA-E915-4F1D-9689-F3A950EA851D}" srcOrd="2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Particle </a:t>
          </a:r>
          <a:r>
            <a:rPr lang="en-US" altLang="zh-CN" sz="1800" dirty="0">
              <a:solidFill>
                <a:schemeClr val="tx1"/>
              </a:solidFill>
              <a:latin typeface="+mj-lt"/>
            </a:rPr>
            <a:t>S</a:t>
          </a:r>
          <a:r>
            <a:rPr lang="en-US" sz="1800" dirty="0">
              <a:solidFill>
                <a:schemeClr val="tx1"/>
              </a:solidFill>
              <a:latin typeface="+mj-lt"/>
            </a:rPr>
            <a:t>et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Felix Henderson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Project Manager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Isabel Garcia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Copywriter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Natasha Jones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Human Resources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Kiana Anderson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Office Manager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6D4A829C-EEB0-4546-BD7F-B032B422BD68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Tyler Stein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Intern</a:t>
          </a:r>
        </a:p>
      </dgm:t>
    </dgm:pt>
    <dgm:pt modelId="{1649D13A-0B50-434C-9CE2-E08A61DB2DE4}" type="parTrans" cxnId="{25ECF3BC-699B-4B8B-87E6-7E14795E09A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D06CB02-4C96-4038-93FF-9AAA248E0C84}" type="sibTrans" cxnId="{25ECF3BC-699B-4B8B-87E6-7E14795E09AF}">
      <dgm:prSet/>
      <dgm:spPr/>
      <dgm:t>
        <a:bodyPr/>
        <a:lstStyle/>
        <a:p>
          <a:endParaRPr lang="en-US"/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Jordan Mitchell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Junior Designer</a:t>
          </a: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3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3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3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9C50992F-AF43-4BF8-8E96-838FF85ADB3B}" type="pres">
      <dgm:prSet presAssocID="{1649D13A-0B50-434C-9CE2-E08A61DB2DE4}" presName="Name64" presStyleLbl="parChTrans1D3" presStyleIdx="1" presStyleCnt="3"/>
      <dgm:spPr/>
    </dgm:pt>
    <dgm:pt modelId="{7FE70606-3D86-4820-A63C-EA9415C5B494}" type="pres">
      <dgm:prSet presAssocID="{6D4A829C-EEB0-4546-BD7F-B032B422BD68}" presName="hierRoot2" presStyleCnt="0">
        <dgm:presLayoutVars>
          <dgm:hierBranch val="init"/>
        </dgm:presLayoutVars>
      </dgm:prSet>
      <dgm:spPr/>
    </dgm:pt>
    <dgm:pt modelId="{E4791194-3DF3-4AA2-BBAF-AC2A1A1E6BAD}" type="pres">
      <dgm:prSet presAssocID="{6D4A829C-EEB0-4546-BD7F-B032B422BD68}" presName="rootComposite" presStyleCnt="0"/>
      <dgm:spPr/>
    </dgm:pt>
    <dgm:pt modelId="{93A834D4-31BD-43F7-9F3F-DEB373756B12}" type="pres">
      <dgm:prSet presAssocID="{6D4A829C-EEB0-4546-BD7F-B032B422BD68}" presName="rootText" presStyleLbl="node3" presStyleIdx="1" presStyleCnt="3">
        <dgm:presLayoutVars>
          <dgm:chPref val="3"/>
        </dgm:presLayoutVars>
      </dgm:prSet>
      <dgm:spPr/>
    </dgm:pt>
    <dgm:pt modelId="{7C5A22DA-ED72-42C3-9BF9-6038093C4CF5}" type="pres">
      <dgm:prSet presAssocID="{6D4A829C-EEB0-4546-BD7F-B032B422BD68}" presName="rootConnector" presStyleLbl="node3" presStyleIdx="1" presStyleCnt="3"/>
      <dgm:spPr/>
    </dgm:pt>
    <dgm:pt modelId="{BC766E42-BEEB-46C8-B0C1-DF451318AC17}" type="pres">
      <dgm:prSet presAssocID="{6D4A829C-EEB0-4546-BD7F-B032B422BD68}" presName="hierChild4" presStyleCnt="0"/>
      <dgm:spPr/>
    </dgm:pt>
    <dgm:pt modelId="{C8755E7E-E98F-4432-B28B-28915E0D922F}" type="pres">
      <dgm:prSet presAssocID="{6D4A829C-EEB0-4546-BD7F-B032B422BD68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2" presStyleCnt="3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2" presStyleCnt="3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2" presStyleCnt="3"/>
      <dgm:spPr/>
    </dgm:pt>
    <dgm:pt modelId="{AF335727-BF06-4F91-AC4F-62AA33CE58EF}" type="pres">
      <dgm:prSet presAssocID="{3EFF81BA-1920-438E-9DBD-E463C3BD71DF}" presName="hierChild4" presStyleCnt="0"/>
      <dgm:spPr/>
    </dgm:pt>
    <dgm:pt modelId="{462B98FC-2196-400C-9F38-FB3D1777E05A}" type="pres">
      <dgm:prSet presAssocID="{8619BB96-EEDD-4685-83E0-2B452A4CEFBD}" presName="Name64" presStyleLbl="parChTrans1D3" presStyleIdx="2" presStyleCnt="3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3" presStyleIdx="2" presStyleCnt="3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3" presStyleIdx="2" presStyleCnt="3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DDDD7B1C-6BD2-45B2-868B-A14E5C0686B8}" type="presOf" srcId="{1649D13A-0B50-434C-9CE2-E08A61DB2DE4}" destId="{9C50992F-AF43-4BF8-8E96-838FF85ADB3B}" srcOrd="0" destOrd="0" presId="urn:microsoft.com/office/officeart/2009/3/layout/HorizontalOrganizationChart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16E0DC3B-3BBA-4E11-8A5B-79D822D5F257}" type="presOf" srcId="{6D4A829C-EEB0-4546-BD7F-B032B422BD68}" destId="{93A834D4-31BD-43F7-9F3F-DEB373756B12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92BAFD88-A48E-4292-ABED-54F962D02999}" type="presOf" srcId="{6D4A829C-EEB0-4546-BD7F-B032B422BD68}" destId="{7C5A22DA-ED72-42C3-9BF9-6038093C4CF5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489F3789-14B2-4E47-AEB9-79E4D66FE35C}" type="presOf" srcId="{8619BB96-EEDD-4685-83E0-2B452A4CEFBD}" destId="{462B98FC-2196-400C-9F38-FB3D1777E05A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25ECF3BC-699B-4B8B-87E6-7E14795E09AF}" srcId="{5BBD6C54-EA37-4028-8E8B-C0CA75EB14B2}" destId="{6D4A829C-EEB0-4546-BD7F-B032B422BD68}" srcOrd="0" destOrd="0" parTransId="{1649D13A-0B50-434C-9CE2-E08A61DB2DE4}" sibTransId="{1D06CB02-4C96-4038-93FF-9AAA248E0C84}"/>
    <dgm:cxn modelId="{61AF3DED-EBDA-4971-AC97-571E3329CC8B}" type="presOf" srcId="{CA2FEC29-3EF7-4280-BECF-2C08F73E55B7}" destId="{33DE1863-18DB-4B82-A4E1-38E32A9A6BB0}" srcOrd="1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249F32FB-16BE-4487-9473-7848CDF244FC}" type="presOf" srcId="{CA2FEC29-3EF7-4280-BECF-2C08F73E55B7}" destId="{E68AD8BF-9396-4CBE-BBFE-F4FED8B166FD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920033E5-449C-48D3-83E1-2DF425C83446}" type="presParOf" srcId="{4C6761D1-F0E0-43F1-9DC2-759B517A4B4A}" destId="{9C50992F-AF43-4BF8-8E96-838FF85ADB3B}" srcOrd="0" destOrd="0" presId="urn:microsoft.com/office/officeart/2009/3/layout/HorizontalOrganizationChart"/>
    <dgm:cxn modelId="{E75EE6AC-2FF6-4F25-A4AD-EC066ACC89E5}" type="presParOf" srcId="{4C6761D1-F0E0-43F1-9DC2-759B517A4B4A}" destId="{7FE70606-3D86-4820-A63C-EA9415C5B494}" srcOrd="1" destOrd="0" presId="urn:microsoft.com/office/officeart/2009/3/layout/HorizontalOrganizationChart"/>
    <dgm:cxn modelId="{1929A1E6-F550-4755-AF81-4CDFD0D472C2}" type="presParOf" srcId="{7FE70606-3D86-4820-A63C-EA9415C5B494}" destId="{E4791194-3DF3-4AA2-BBAF-AC2A1A1E6BAD}" srcOrd="0" destOrd="0" presId="urn:microsoft.com/office/officeart/2009/3/layout/HorizontalOrganizationChart"/>
    <dgm:cxn modelId="{D8D36DDF-555B-447D-83CF-182A6D855FB1}" type="presParOf" srcId="{E4791194-3DF3-4AA2-BBAF-AC2A1A1E6BAD}" destId="{93A834D4-31BD-43F7-9F3F-DEB373756B12}" srcOrd="0" destOrd="0" presId="urn:microsoft.com/office/officeart/2009/3/layout/HorizontalOrganizationChart"/>
    <dgm:cxn modelId="{348BCF22-9CCF-40EE-B8E5-F43F4B0A4DA9}" type="presParOf" srcId="{E4791194-3DF3-4AA2-BBAF-AC2A1A1E6BAD}" destId="{7C5A22DA-ED72-42C3-9BF9-6038093C4CF5}" srcOrd="1" destOrd="0" presId="urn:microsoft.com/office/officeart/2009/3/layout/HorizontalOrganizationChart"/>
    <dgm:cxn modelId="{D7CE5461-2B2D-463F-8B2C-0A0ED29842DC}" type="presParOf" srcId="{7FE70606-3D86-4820-A63C-EA9415C5B494}" destId="{BC766E42-BEEB-46C8-B0C1-DF451318AC17}" srcOrd="1" destOrd="0" presId="urn:microsoft.com/office/officeart/2009/3/layout/HorizontalOrganizationChart"/>
    <dgm:cxn modelId="{D0E5EE0E-22E0-44E3-BC86-39F2E063C767}" type="presParOf" srcId="{7FE70606-3D86-4820-A63C-EA9415C5B494}" destId="{C8755E7E-E98F-4432-B28B-28915E0D922F}" srcOrd="2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4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5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7F389774-1035-4AD8-AAC6-1A19649D9578}" type="presParOf" srcId="{AF335727-BF06-4F91-AC4F-62AA33CE58EF}" destId="{462B98FC-2196-400C-9F38-FB3D1777E05A}" srcOrd="0" destOrd="0" presId="urn:microsoft.com/office/officeart/2009/3/layout/HorizontalOrganizationChart"/>
    <dgm:cxn modelId="{A99EDF3D-962F-4D2C-97E5-C44BEBA31E9D}" type="presParOf" srcId="{AF335727-BF06-4F91-AC4F-62AA33CE58EF}" destId="{B21DA685-F029-4E6D-AE52-D3091335A6EF}" srcOrd="1" destOrd="0" presId="urn:microsoft.com/office/officeart/2009/3/layout/HorizontalOrganizationChart"/>
    <dgm:cxn modelId="{8CC76FF5-803B-4FFE-84C5-8EC3E6A16750}" type="presParOf" srcId="{B21DA685-F029-4E6D-AE52-D3091335A6EF}" destId="{836B16F6-48D2-48D8-BD10-B743278BEF5B}" srcOrd="0" destOrd="0" presId="urn:microsoft.com/office/officeart/2009/3/layout/HorizontalOrganizationChart"/>
    <dgm:cxn modelId="{7FA2FEE8-0C65-4712-BD0D-347EB897698B}" type="presParOf" srcId="{836B16F6-48D2-48D8-BD10-B743278BEF5B}" destId="{E68AD8BF-9396-4CBE-BBFE-F4FED8B166FD}" srcOrd="0" destOrd="0" presId="urn:microsoft.com/office/officeart/2009/3/layout/HorizontalOrganizationChart"/>
    <dgm:cxn modelId="{880430DE-CB93-4759-B3B0-5F6FD25018EB}" type="presParOf" srcId="{836B16F6-48D2-48D8-BD10-B743278BEF5B}" destId="{33DE1863-18DB-4B82-A4E1-38E32A9A6BB0}" srcOrd="1" destOrd="0" presId="urn:microsoft.com/office/officeart/2009/3/layout/HorizontalOrganizationChart"/>
    <dgm:cxn modelId="{683D35B3-3FC0-43FD-8D47-AE1DFBF893CF}" type="presParOf" srcId="{B21DA685-F029-4E6D-AE52-D3091335A6EF}" destId="{929C3B5A-5851-48B9-8A23-55F79774D2AB}" srcOrd="1" destOrd="0" presId="urn:microsoft.com/office/officeart/2009/3/layout/HorizontalOrganizationChart"/>
    <dgm:cxn modelId="{7DEDFDCC-4B73-40E3-BAA6-09CFE5EF4D23}" type="presParOf" srcId="{B21DA685-F029-4E6D-AE52-D3091335A6EF}" destId="{D9C824DA-E915-4F1D-9689-F3A950EA851D}" srcOrd="2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Taylor Philips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Felix Henderson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Project Manager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Isabel Garcia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Copywriter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Natasha Jones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Human Resources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Kiana Anderson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Office Manager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6D4A829C-EEB0-4546-BD7F-B032B422BD68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Tyler Stein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Intern</a:t>
          </a:r>
        </a:p>
      </dgm:t>
    </dgm:pt>
    <dgm:pt modelId="{1649D13A-0B50-434C-9CE2-E08A61DB2DE4}" type="parTrans" cxnId="{25ECF3BC-699B-4B8B-87E6-7E14795E09A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D06CB02-4C96-4038-93FF-9AAA248E0C84}" type="sibTrans" cxnId="{25ECF3BC-699B-4B8B-87E6-7E14795E09AF}">
      <dgm:prSet/>
      <dgm:spPr/>
      <dgm:t>
        <a:bodyPr/>
        <a:lstStyle/>
        <a:p>
          <a:endParaRPr lang="en-US"/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Jordan Mitchell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Junior Designer</a:t>
          </a: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3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3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3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9C50992F-AF43-4BF8-8E96-838FF85ADB3B}" type="pres">
      <dgm:prSet presAssocID="{1649D13A-0B50-434C-9CE2-E08A61DB2DE4}" presName="Name64" presStyleLbl="parChTrans1D3" presStyleIdx="1" presStyleCnt="3"/>
      <dgm:spPr/>
    </dgm:pt>
    <dgm:pt modelId="{7FE70606-3D86-4820-A63C-EA9415C5B494}" type="pres">
      <dgm:prSet presAssocID="{6D4A829C-EEB0-4546-BD7F-B032B422BD68}" presName="hierRoot2" presStyleCnt="0">
        <dgm:presLayoutVars>
          <dgm:hierBranch val="init"/>
        </dgm:presLayoutVars>
      </dgm:prSet>
      <dgm:spPr/>
    </dgm:pt>
    <dgm:pt modelId="{E4791194-3DF3-4AA2-BBAF-AC2A1A1E6BAD}" type="pres">
      <dgm:prSet presAssocID="{6D4A829C-EEB0-4546-BD7F-B032B422BD68}" presName="rootComposite" presStyleCnt="0"/>
      <dgm:spPr/>
    </dgm:pt>
    <dgm:pt modelId="{93A834D4-31BD-43F7-9F3F-DEB373756B12}" type="pres">
      <dgm:prSet presAssocID="{6D4A829C-EEB0-4546-BD7F-B032B422BD68}" presName="rootText" presStyleLbl="node3" presStyleIdx="1" presStyleCnt="3">
        <dgm:presLayoutVars>
          <dgm:chPref val="3"/>
        </dgm:presLayoutVars>
      </dgm:prSet>
      <dgm:spPr/>
    </dgm:pt>
    <dgm:pt modelId="{7C5A22DA-ED72-42C3-9BF9-6038093C4CF5}" type="pres">
      <dgm:prSet presAssocID="{6D4A829C-EEB0-4546-BD7F-B032B422BD68}" presName="rootConnector" presStyleLbl="node3" presStyleIdx="1" presStyleCnt="3"/>
      <dgm:spPr/>
    </dgm:pt>
    <dgm:pt modelId="{BC766E42-BEEB-46C8-B0C1-DF451318AC17}" type="pres">
      <dgm:prSet presAssocID="{6D4A829C-EEB0-4546-BD7F-B032B422BD68}" presName="hierChild4" presStyleCnt="0"/>
      <dgm:spPr/>
    </dgm:pt>
    <dgm:pt modelId="{C8755E7E-E98F-4432-B28B-28915E0D922F}" type="pres">
      <dgm:prSet presAssocID="{6D4A829C-EEB0-4546-BD7F-B032B422BD68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2" presStyleCnt="3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2" presStyleCnt="3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2" presStyleCnt="3"/>
      <dgm:spPr/>
    </dgm:pt>
    <dgm:pt modelId="{AF335727-BF06-4F91-AC4F-62AA33CE58EF}" type="pres">
      <dgm:prSet presAssocID="{3EFF81BA-1920-438E-9DBD-E463C3BD71DF}" presName="hierChild4" presStyleCnt="0"/>
      <dgm:spPr/>
    </dgm:pt>
    <dgm:pt modelId="{462B98FC-2196-400C-9F38-FB3D1777E05A}" type="pres">
      <dgm:prSet presAssocID="{8619BB96-EEDD-4685-83E0-2B452A4CEFBD}" presName="Name64" presStyleLbl="parChTrans1D3" presStyleIdx="2" presStyleCnt="3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3" presStyleIdx="2" presStyleCnt="3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3" presStyleIdx="2" presStyleCnt="3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DDDD7B1C-6BD2-45B2-868B-A14E5C0686B8}" type="presOf" srcId="{1649D13A-0B50-434C-9CE2-E08A61DB2DE4}" destId="{9C50992F-AF43-4BF8-8E96-838FF85ADB3B}" srcOrd="0" destOrd="0" presId="urn:microsoft.com/office/officeart/2009/3/layout/HorizontalOrganizationChart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16E0DC3B-3BBA-4E11-8A5B-79D822D5F257}" type="presOf" srcId="{6D4A829C-EEB0-4546-BD7F-B032B422BD68}" destId="{93A834D4-31BD-43F7-9F3F-DEB373756B12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92BAFD88-A48E-4292-ABED-54F962D02999}" type="presOf" srcId="{6D4A829C-EEB0-4546-BD7F-B032B422BD68}" destId="{7C5A22DA-ED72-42C3-9BF9-6038093C4CF5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489F3789-14B2-4E47-AEB9-79E4D66FE35C}" type="presOf" srcId="{8619BB96-EEDD-4685-83E0-2B452A4CEFBD}" destId="{462B98FC-2196-400C-9F38-FB3D1777E05A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25ECF3BC-699B-4B8B-87E6-7E14795E09AF}" srcId="{5BBD6C54-EA37-4028-8E8B-C0CA75EB14B2}" destId="{6D4A829C-EEB0-4546-BD7F-B032B422BD68}" srcOrd="0" destOrd="0" parTransId="{1649D13A-0B50-434C-9CE2-E08A61DB2DE4}" sibTransId="{1D06CB02-4C96-4038-93FF-9AAA248E0C84}"/>
    <dgm:cxn modelId="{61AF3DED-EBDA-4971-AC97-571E3329CC8B}" type="presOf" srcId="{CA2FEC29-3EF7-4280-BECF-2C08F73E55B7}" destId="{33DE1863-18DB-4B82-A4E1-38E32A9A6BB0}" srcOrd="1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249F32FB-16BE-4487-9473-7848CDF244FC}" type="presOf" srcId="{CA2FEC29-3EF7-4280-BECF-2C08F73E55B7}" destId="{E68AD8BF-9396-4CBE-BBFE-F4FED8B166FD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920033E5-449C-48D3-83E1-2DF425C83446}" type="presParOf" srcId="{4C6761D1-F0E0-43F1-9DC2-759B517A4B4A}" destId="{9C50992F-AF43-4BF8-8E96-838FF85ADB3B}" srcOrd="0" destOrd="0" presId="urn:microsoft.com/office/officeart/2009/3/layout/HorizontalOrganizationChart"/>
    <dgm:cxn modelId="{E75EE6AC-2FF6-4F25-A4AD-EC066ACC89E5}" type="presParOf" srcId="{4C6761D1-F0E0-43F1-9DC2-759B517A4B4A}" destId="{7FE70606-3D86-4820-A63C-EA9415C5B494}" srcOrd="1" destOrd="0" presId="urn:microsoft.com/office/officeart/2009/3/layout/HorizontalOrganizationChart"/>
    <dgm:cxn modelId="{1929A1E6-F550-4755-AF81-4CDFD0D472C2}" type="presParOf" srcId="{7FE70606-3D86-4820-A63C-EA9415C5B494}" destId="{E4791194-3DF3-4AA2-BBAF-AC2A1A1E6BAD}" srcOrd="0" destOrd="0" presId="urn:microsoft.com/office/officeart/2009/3/layout/HorizontalOrganizationChart"/>
    <dgm:cxn modelId="{D8D36DDF-555B-447D-83CF-182A6D855FB1}" type="presParOf" srcId="{E4791194-3DF3-4AA2-BBAF-AC2A1A1E6BAD}" destId="{93A834D4-31BD-43F7-9F3F-DEB373756B12}" srcOrd="0" destOrd="0" presId="urn:microsoft.com/office/officeart/2009/3/layout/HorizontalOrganizationChart"/>
    <dgm:cxn modelId="{348BCF22-9CCF-40EE-B8E5-F43F4B0A4DA9}" type="presParOf" srcId="{E4791194-3DF3-4AA2-BBAF-AC2A1A1E6BAD}" destId="{7C5A22DA-ED72-42C3-9BF9-6038093C4CF5}" srcOrd="1" destOrd="0" presId="urn:microsoft.com/office/officeart/2009/3/layout/HorizontalOrganizationChart"/>
    <dgm:cxn modelId="{D7CE5461-2B2D-463F-8B2C-0A0ED29842DC}" type="presParOf" srcId="{7FE70606-3D86-4820-A63C-EA9415C5B494}" destId="{BC766E42-BEEB-46C8-B0C1-DF451318AC17}" srcOrd="1" destOrd="0" presId="urn:microsoft.com/office/officeart/2009/3/layout/HorizontalOrganizationChart"/>
    <dgm:cxn modelId="{D0E5EE0E-22E0-44E3-BC86-39F2E063C767}" type="presParOf" srcId="{7FE70606-3D86-4820-A63C-EA9415C5B494}" destId="{C8755E7E-E98F-4432-B28B-28915E0D922F}" srcOrd="2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4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5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7F389774-1035-4AD8-AAC6-1A19649D9578}" type="presParOf" srcId="{AF335727-BF06-4F91-AC4F-62AA33CE58EF}" destId="{462B98FC-2196-400C-9F38-FB3D1777E05A}" srcOrd="0" destOrd="0" presId="urn:microsoft.com/office/officeart/2009/3/layout/HorizontalOrganizationChart"/>
    <dgm:cxn modelId="{A99EDF3D-962F-4D2C-97E5-C44BEBA31E9D}" type="presParOf" srcId="{AF335727-BF06-4F91-AC4F-62AA33CE58EF}" destId="{B21DA685-F029-4E6D-AE52-D3091335A6EF}" srcOrd="1" destOrd="0" presId="urn:microsoft.com/office/officeart/2009/3/layout/HorizontalOrganizationChart"/>
    <dgm:cxn modelId="{8CC76FF5-803B-4FFE-84C5-8EC3E6A16750}" type="presParOf" srcId="{B21DA685-F029-4E6D-AE52-D3091335A6EF}" destId="{836B16F6-48D2-48D8-BD10-B743278BEF5B}" srcOrd="0" destOrd="0" presId="urn:microsoft.com/office/officeart/2009/3/layout/HorizontalOrganizationChart"/>
    <dgm:cxn modelId="{7FA2FEE8-0C65-4712-BD0D-347EB897698B}" type="presParOf" srcId="{836B16F6-48D2-48D8-BD10-B743278BEF5B}" destId="{E68AD8BF-9396-4CBE-BBFE-F4FED8B166FD}" srcOrd="0" destOrd="0" presId="urn:microsoft.com/office/officeart/2009/3/layout/HorizontalOrganizationChart"/>
    <dgm:cxn modelId="{880430DE-CB93-4759-B3B0-5F6FD25018EB}" type="presParOf" srcId="{836B16F6-48D2-48D8-BD10-B743278BEF5B}" destId="{33DE1863-18DB-4B82-A4E1-38E32A9A6BB0}" srcOrd="1" destOrd="0" presId="urn:microsoft.com/office/officeart/2009/3/layout/HorizontalOrganizationChart"/>
    <dgm:cxn modelId="{683D35B3-3FC0-43FD-8D47-AE1DFBF893CF}" type="presParOf" srcId="{B21DA685-F029-4E6D-AE52-D3091335A6EF}" destId="{929C3B5A-5851-48B9-8A23-55F79774D2AB}" srcOrd="1" destOrd="0" presId="urn:microsoft.com/office/officeart/2009/3/layout/HorizontalOrganizationChart"/>
    <dgm:cxn modelId="{7DEDFDCC-4B73-40E3-BAA6-09CFE5EF4D23}" type="presParOf" srcId="{B21DA685-F029-4E6D-AE52-D3091335A6EF}" destId="{D9C824DA-E915-4F1D-9689-F3A950EA851D}" srcOrd="2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6212439" y="4447117"/>
          <a:ext cx="5692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57" y="45720"/>
              </a:lnTo>
              <a:lnTo>
                <a:pt x="285857" y="82373"/>
              </a:lnTo>
              <a:lnTo>
                <a:pt x="569221" y="82373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4160-7704-4D6C-B259-551B88F2DC28}">
      <dsp:nvSpPr>
        <dsp:cNvPr id="0" name=""/>
        <dsp:cNvSpPr/>
      </dsp:nvSpPr>
      <dsp:spPr>
        <a:xfrm>
          <a:off x="2838536" y="3268934"/>
          <a:ext cx="540261" cy="1223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6897" y="0"/>
              </a:lnTo>
              <a:lnTo>
                <a:pt x="256897" y="1223903"/>
              </a:lnTo>
              <a:lnTo>
                <a:pt x="540261" y="1223903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6238310" y="2292537"/>
          <a:ext cx="5446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6410"/>
              </a:moveTo>
              <a:lnTo>
                <a:pt x="261318" y="56410"/>
              </a:lnTo>
              <a:lnTo>
                <a:pt x="261318" y="45720"/>
              </a:lnTo>
              <a:lnTo>
                <a:pt x="544682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2838536" y="2348947"/>
          <a:ext cx="566133" cy="919986"/>
        </a:xfrm>
        <a:custGeom>
          <a:avLst/>
          <a:gdLst/>
          <a:ahLst/>
          <a:cxnLst/>
          <a:rect l="0" t="0" r="0" b="0"/>
          <a:pathLst>
            <a:path>
              <a:moveTo>
                <a:pt x="0" y="919986"/>
              </a:moveTo>
              <a:lnTo>
                <a:pt x="282769" y="919986"/>
              </a:lnTo>
              <a:lnTo>
                <a:pt x="282769" y="0"/>
              </a:lnTo>
              <a:lnTo>
                <a:pt x="56613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4895" y="2837141"/>
          <a:ext cx="2833640" cy="8635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36576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j-lt"/>
            </a:rPr>
            <a:t>Thin-Film Bubbles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+mn-lt"/>
            </a:rPr>
            <a:t>SPH method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4895" y="2837141"/>
        <a:ext cx="2833640" cy="863586"/>
      </dsp:txXfrm>
    </dsp:sp>
    <dsp:sp modelId="{C154D395-FDEC-442D-B1F2-E2C2BC8DA9E8}">
      <dsp:nvSpPr>
        <dsp:cNvPr id="0" name=""/>
        <dsp:cNvSpPr/>
      </dsp:nvSpPr>
      <dsp:spPr>
        <a:xfrm>
          <a:off x="3404669" y="1916817"/>
          <a:ext cx="2833640" cy="864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j-lt"/>
            </a:rPr>
            <a:t>Surface Tension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+mn-lt"/>
            </a:rPr>
            <a:t>Macroscopic level</a:t>
          </a:r>
        </a:p>
      </dsp:txBody>
      <dsp:txXfrm>
        <a:off x="3404669" y="1916817"/>
        <a:ext cx="2833640" cy="864260"/>
      </dsp:txXfrm>
    </dsp:sp>
    <dsp:sp modelId="{52960E96-B766-4CCB-B371-4F2A4432E9B2}">
      <dsp:nvSpPr>
        <dsp:cNvPr id="0" name=""/>
        <dsp:cNvSpPr/>
      </dsp:nvSpPr>
      <dsp:spPr>
        <a:xfrm>
          <a:off x="6782993" y="1346911"/>
          <a:ext cx="3701103" cy="19826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Elegant, minimal-surface geometries by tension resulted from external force</a:t>
          </a:r>
        </a:p>
      </dsp:txBody>
      <dsp:txXfrm>
        <a:off x="6782993" y="1346911"/>
        <a:ext cx="3701103" cy="1982691"/>
      </dsp:txXfrm>
    </dsp:sp>
    <dsp:sp modelId="{ECEBE82E-8419-43D9-A0C8-65FFBFADF737}">
      <dsp:nvSpPr>
        <dsp:cNvPr id="0" name=""/>
        <dsp:cNvSpPr/>
      </dsp:nvSpPr>
      <dsp:spPr>
        <a:xfrm>
          <a:off x="3378798" y="4060707"/>
          <a:ext cx="2833640" cy="864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j-lt"/>
            </a:rPr>
            <a:t>Varying thickness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+mn-lt"/>
            </a:rPr>
            <a:t>Microscopic scale</a:t>
          </a:r>
        </a:p>
      </dsp:txBody>
      <dsp:txXfrm>
        <a:off x="3378798" y="4060707"/>
        <a:ext cx="2833640" cy="864260"/>
      </dsp:txXfrm>
    </dsp:sp>
    <dsp:sp modelId="{E68AD8BF-9396-4CBE-BBFE-F4FED8B166FD}">
      <dsp:nvSpPr>
        <dsp:cNvPr id="0" name=""/>
        <dsp:cNvSpPr/>
      </dsp:nvSpPr>
      <dsp:spPr>
        <a:xfrm>
          <a:off x="6781661" y="3632081"/>
          <a:ext cx="3705070" cy="17948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Vibrant and </a:t>
          </a:r>
          <a:r>
            <a:rPr lang="en-US" sz="1800" kern="1200" dirty="0" err="1">
              <a:solidFill>
                <a:schemeClr val="tx1"/>
              </a:solidFill>
              <a:latin typeface="+mj-lt"/>
            </a:rPr>
            <a:t>delecate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 color pattern from the interference of light and varying thickness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6781661" y="3632081"/>
        <a:ext cx="3705070" cy="1794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6802984" y="3263545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4160-7704-4D6C-B259-551B88F2DC28}">
      <dsp:nvSpPr>
        <dsp:cNvPr id="0" name=""/>
        <dsp:cNvSpPr/>
      </dsp:nvSpPr>
      <dsp:spPr>
        <a:xfrm>
          <a:off x="3094541" y="1980406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1328858"/>
              </a:lnTo>
              <a:lnTo>
                <a:pt x="618073" y="1328858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0992F-AF43-4BF8-8E96-838FF85ADB3B}">
      <dsp:nvSpPr>
        <dsp:cNvPr id="0" name=""/>
        <dsp:cNvSpPr/>
      </dsp:nvSpPr>
      <dsp:spPr>
        <a:xfrm>
          <a:off x="6802984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3094541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6802984" y="605827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3094541" y="651547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1328858"/>
              </a:moveTo>
              <a:lnTo>
                <a:pt x="309036" y="1328858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4171" y="1509492"/>
          <a:ext cx="3090369" cy="9418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Particle </a:t>
          </a:r>
          <a:r>
            <a:rPr lang="en-US" altLang="zh-CN" sz="1800" kern="1200" dirty="0">
              <a:solidFill>
                <a:schemeClr val="tx1"/>
              </a:solidFill>
              <a:latin typeface="+mj-lt"/>
            </a:rPr>
            <a:t>S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et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4171" y="1509492"/>
        <a:ext cx="3090369" cy="941827"/>
      </dsp:txXfrm>
    </dsp:sp>
    <dsp:sp modelId="{C154D395-FDEC-442D-B1F2-E2C2BC8DA9E8}">
      <dsp:nvSpPr>
        <dsp:cNvPr id="0" name=""/>
        <dsp:cNvSpPr/>
      </dsp:nvSpPr>
      <dsp:spPr>
        <a:xfrm>
          <a:off x="3712615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Felix Henderson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Project Manager</a:t>
          </a:r>
        </a:p>
      </dsp:txBody>
      <dsp:txXfrm>
        <a:off x="3712615" y="180266"/>
        <a:ext cx="3090369" cy="942562"/>
      </dsp:txXfrm>
    </dsp:sp>
    <dsp:sp modelId="{52960E96-B766-4CCB-B371-4F2A4432E9B2}">
      <dsp:nvSpPr>
        <dsp:cNvPr id="0" name=""/>
        <dsp:cNvSpPr/>
      </dsp:nvSpPr>
      <dsp:spPr>
        <a:xfrm>
          <a:off x="7421058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Kiana Anderson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Office Manager</a:t>
          </a:r>
        </a:p>
      </dsp:txBody>
      <dsp:txXfrm>
        <a:off x="7421058" y="180266"/>
        <a:ext cx="3090369" cy="942562"/>
      </dsp:txXfrm>
    </dsp:sp>
    <dsp:sp modelId="{A6FFE2CA-344D-4D7D-8DAD-38B53049765C}">
      <dsp:nvSpPr>
        <dsp:cNvPr id="0" name=""/>
        <dsp:cNvSpPr/>
      </dsp:nvSpPr>
      <dsp:spPr>
        <a:xfrm>
          <a:off x="3712615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Isabel Garcia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Copywriter</a:t>
          </a:r>
        </a:p>
      </dsp:txBody>
      <dsp:txXfrm>
        <a:off x="3712615" y="1509125"/>
        <a:ext cx="3090369" cy="942562"/>
      </dsp:txXfrm>
    </dsp:sp>
    <dsp:sp modelId="{93A834D4-31BD-43F7-9F3F-DEB373756B12}">
      <dsp:nvSpPr>
        <dsp:cNvPr id="0" name=""/>
        <dsp:cNvSpPr/>
      </dsp:nvSpPr>
      <dsp:spPr>
        <a:xfrm>
          <a:off x="7421058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Tyler Stein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Intern</a:t>
          </a:r>
        </a:p>
      </dsp:txBody>
      <dsp:txXfrm>
        <a:off x="7421058" y="1509125"/>
        <a:ext cx="3090369" cy="942562"/>
      </dsp:txXfrm>
    </dsp:sp>
    <dsp:sp modelId="{ECEBE82E-8419-43D9-A0C8-65FFBFADF737}">
      <dsp:nvSpPr>
        <dsp:cNvPr id="0" name=""/>
        <dsp:cNvSpPr/>
      </dsp:nvSpPr>
      <dsp:spPr>
        <a:xfrm>
          <a:off x="3712615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Natasha Jones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Human Resources</a:t>
          </a:r>
        </a:p>
      </dsp:txBody>
      <dsp:txXfrm>
        <a:off x="3712615" y="2837984"/>
        <a:ext cx="3090369" cy="942562"/>
      </dsp:txXfrm>
    </dsp:sp>
    <dsp:sp modelId="{E68AD8BF-9396-4CBE-BBFE-F4FED8B166FD}">
      <dsp:nvSpPr>
        <dsp:cNvPr id="0" name=""/>
        <dsp:cNvSpPr/>
      </dsp:nvSpPr>
      <dsp:spPr>
        <a:xfrm>
          <a:off x="7421058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Jordan Mitchell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Junior Designer</a:t>
          </a:r>
        </a:p>
      </dsp:txBody>
      <dsp:txXfrm>
        <a:off x="7421058" y="2837984"/>
        <a:ext cx="3090369" cy="942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6802984" y="3263545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4160-7704-4D6C-B259-551B88F2DC28}">
      <dsp:nvSpPr>
        <dsp:cNvPr id="0" name=""/>
        <dsp:cNvSpPr/>
      </dsp:nvSpPr>
      <dsp:spPr>
        <a:xfrm>
          <a:off x="3094541" y="1980406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1328858"/>
              </a:lnTo>
              <a:lnTo>
                <a:pt x="618073" y="1328858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0992F-AF43-4BF8-8E96-838FF85ADB3B}">
      <dsp:nvSpPr>
        <dsp:cNvPr id="0" name=""/>
        <dsp:cNvSpPr/>
      </dsp:nvSpPr>
      <dsp:spPr>
        <a:xfrm>
          <a:off x="6802984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3094541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6802984" y="605827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3094541" y="651547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1328858"/>
              </a:moveTo>
              <a:lnTo>
                <a:pt x="309036" y="1328858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4171" y="1509492"/>
          <a:ext cx="3090369" cy="9418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Taylor Philips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4171" y="1509492"/>
        <a:ext cx="3090369" cy="941827"/>
      </dsp:txXfrm>
    </dsp:sp>
    <dsp:sp modelId="{C154D395-FDEC-442D-B1F2-E2C2BC8DA9E8}">
      <dsp:nvSpPr>
        <dsp:cNvPr id="0" name=""/>
        <dsp:cNvSpPr/>
      </dsp:nvSpPr>
      <dsp:spPr>
        <a:xfrm>
          <a:off x="3712615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Felix Henderson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Project Manager</a:t>
          </a:r>
        </a:p>
      </dsp:txBody>
      <dsp:txXfrm>
        <a:off x="3712615" y="180266"/>
        <a:ext cx="3090369" cy="942562"/>
      </dsp:txXfrm>
    </dsp:sp>
    <dsp:sp modelId="{52960E96-B766-4CCB-B371-4F2A4432E9B2}">
      <dsp:nvSpPr>
        <dsp:cNvPr id="0" name=""/>
        <dsp:cNvSpPr/>
      </dsp:nvSpPr>
      <dsp:spPr>
        <a:xfrm>
          <a:off x="7421058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Kiana Anderson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Office Manager</a:t>
          </a:r>
        </a:p>
      </dsp:txBody>
      <dsp:txXfrm>
        <a:off x="7421058" y="180266"/>
        <a:ext cx="3090369" cy="942562"/>
      </dsp:txXfrm>
    </dsp:sp>
    <dsp:sp modelId="{A6FFE2CA-344D-4D7D-8DAD-38B53049765C}">
      <dsp:nvSpPr>
        <dsp:cNvPr id="0" name=""/>
        <dsp:cNvSpPr/>
      </dsp:nvSpPr>
      <dsp:spPr>
        <a:xfrm>
          <a:off x="3712615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Isabel Garcia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Copywriter</a:t>
          </a:r>
        </a:p>
      </dsp:txBody>
      <dsp:txXfrm>
        <a:off x="3712615" y="1509125"/>
        <a:ext cx="3090369" cy="942562"/>
      </dsp:txXfrm>
    </dsp:sp>
    <dsp:sp modelId="{93A834D4-31BD-43F7-9F3F-DEB373756B12}">
      <dsp:nvSpPr>
        <dsp:cNvPr id="0" name=""/>
        <dsp:cNvSpPr/>
      </dsp:nvSpPr>
      <dsp:spPr>
        <a:xfrm>
          <a:off x="7421058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Tyler Stein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Intern</a:t>
          </a:r>
        </a:p>
      </dsp:txBody>
      <dsp:txXfrm>
        <a:off x="7421058" y="1509125"/>
        <a:ext cx="3090369" cy="942562"/>
      </dsp:txXfrm>
    </dsp:sp>
    <dsp:sp modelId="{ECEBE82E-8419-43D9-A0C8-65FFBFADF737}">
      <dsp:nvSpPr>
        <dsp:cNvPr id="0" name=""/>
        <dsp:cNvSpPr/>
      </dsp:nvSpPr>
      <dsp:spPr>
        <a:xfrm>
          <a:off x="3712615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Natasha Jones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Human Resources</a:t>
          </a:r>
        </a:p>
      </dsp:txBody>
      <dsp:txXfrm>
        <a:off x="3712615" y="2837984"/>
        <a:ext cx="3090369" cy="942562"/>
      </dsp:txXfrm>
    </dsp:sp>
    <dsp:sp modelId="{E68AD8BF-9396-4CBE-BBFE-F4FED8B166FD}">
      <dsp:nvSpPr>
        <dsp:cNvPr id="0" name=""/>
        <dsp:cNvSpPr/>
      </dsp:nvSpPr>
      <dsp:spPr>
        <a:xfrm>
          <a:off x="7421058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Jordan Mitchell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Junior Designer</a:t>
          </a:r>
        </a:p>
      </dsp:txBody>
      <dsp:txXfrm>
        <a:off x="7421058" y="2837984"/>
        <a:ext cx="3090369" cy="94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7834" y="1901952"/>
            <a:ext cx="4528868" cy="2387600"/>
          </a:xfrm>
        </p:spPr>
        <p:txBody>
          <a:bodyPr>
            <a:normAutofit/>
          </a:bodyPr>
          <a:lstStyle/>
          <a:p>
            <a:r>
              <a:rPr lang="en-US" dirty="0"/>
              <a:t>Thin-Film Smoothed Particle Hydrodynamics Fluid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 fontScale="92500"/>
          </a:bodyPr>
          <a:lstStyle/>
          <a:p>
            <a:r>
              <a:rPr lang="en-US" dirty="0"/>
              <a:t>Zhiqi Li, </a:t>
            </a:r>
            <a:r>
              <a:rPr lang="en-US" dirty="0" err="1"/>
              <a:t>Suyang</a:t>
            </a:r>
            <a:r>
              <a:rPr lang="en-US" dirty="0"/>
              <a:t> Yang, </a:t>
            </a:r>
            <a:r>
              <a:rPr lang="en-US" dirty="0" err="1"/>
              <a:t>Kangjie</a:t>
            </a:r>
            <a:r>
              <a:rPr lang="en-US" dirty="0"/>
              <a:t> Zhang</a:t>
            </a:r>
          </a:p>
        </p:txBody>
      </p:sp>
      <p:pic>
        <p:nvPicPr>
          <p:cNvPr id="8" name="Picture Placeholder 7" descr="A picture containing bubble, object, colorful, bell jar&#10;&#10;Description automatically generated">
            <a:extLst>
              <a:ext uri="{FF2B5EF4-FFF2-40B4-BE49-F238E27FC236}">
                <a16:creationId xmlns:a16="http://schemas.microsoft.com/office/drawing/2014/main" id="{264D973C-A88C-AC4B-1E80-5BBAC3BFBE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821" b="28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Business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our next-generation data architecture, we help organizations virtually manage agile workflows. We thrive because of our market knowledge and the great team behind </a:t>
            </a:r>
            <a:r>
              <a:rPr lang="en-US"/>
              <a:t>our product.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Goals and objectives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anchor="t" anchorCtr="0"/>
          <a:lstStyle/>
          <a:p>
            <a:r>
              <a:rPr lang="en-ZA" dirty="0"/>
              <a:t>Draft blueprints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Run focus groups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May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Test design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Launch design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Deliver to client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Dec 20XX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2870660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25173597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818971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DELTA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/>
              <a:t>Risks and rewards</a:t>
            </a:r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New feature updates may not be popular with customers</a:t>
            </a:r>
          </a:p>
          <a:p>
            <a:r>
              <a:rPr lang="en-ZA" noProof="1"/>
              <a:t>Lack of staffing in key roles could delay product launch</a:t>
            </a:r>
          </a:p>
          <a:p>
            <a:r>
              <a:rPr lang="en-ZA" noProof="1"/>
              <a:t>Product will have more features which may require additional learning for customers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/>
          <a:lstStyle/>
          <a:p>
            <a:r>
              <a:rPr lang="en-ZA" noProof="1"/>
              <a:t>First on the market</a:t>
            </a:r>
          </a:p>
          <a:p>
            <a:r>
              <a:rPr lang="en-ZA" noProof="1"/>
              <a:t>Good publicity for the product so far, and we can build momentum from that scenario</a:t>
            </a:r>
          </a:p>
          <a:p>
            <a:r>
              <a:rPr lang="en-ZA" noProof="1"/>
              <a:t>Product testing with high-value clients have shown no issues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Key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>
            <a:normAutofit/>
          </a:bodyPr>
          <a:lstStyle/>
          <a:p>
            <a:r>
              <a:rPr lang="en-US" dirty="0"/>
              <a:t>Near term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n-US" dirty="0"/>
              <a:t>Need funding in key roles</a:t>
            </a:r>
          </a:p>
          <a:p>
            <a:r>
              <a:rPr lang="en-US" dirty="0"/>
              <a:t>Lack of staffing will cause product delay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/>
          <a:lstStyle/>
          <a:p>
            <a:r>
              <a:rPr lang="en-US" dirty="0"/>
              <a:t>Long term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/>
          <a:lstStyle/>
          <a:p>
            <a:r>
              <a:rPr lang="en-US" dirty="0"/>
              <a:t>Need larger office space</a:t>
            </a:r>
          </a:p>
          <a:p>
            <a:r>
              <a:rPr lang="en-US" dirty="0"/>
              <a:t>Additional employees will require on-site office workspace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7" y="405104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Theme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graphicFrame>
        <p:nvGraphicFramePr>
          <p:cNvPr id="114" name="SmartArt Placeholder 39" descr="Org chart SmartArt graphic">
            <a:extLst>
              <a:ext uri="{FF2B5EF4-FFF2-40B4-BE49-F238E27FC236}">
                <a16:creationId xmlns:a16="http://schemas.microsoft.com/office/drawing/2014/main" id="{9246D1C6-1A75-D3AA-DCDA-B41225858B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194466"/>
              </p:ext>
            </p:extLst>
          </p:nvPr>
        </p:nvGraphicFramePr>
        <p:xfrm>
          <a:off x="798046" y="-467325"/>
          <a:ext cx="10515600" cy="6443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5" name="Title 1">
            <a:extLst>
              <a:ext uri="{FF2B5EF4-FFF2-40B4-BE49-F238E27FC236}">
                <a16:creationId xmlns:a16="http://schemas.microsoft.com/office/drawing/2014/main" id="{EC2BC603-374A-E063-B73E-4AD181FCBFDD}"/>
              </a:ext>
            </a:extLst>
          </p:cNvPr>
          <p:cNvSpPr txBox="1">
            <a:spLocks/>
          </p:cNvSpPr>
          <p:nvPr/>
        </p:nvSpPr>
        <p:spPr>
          <a:xfrm>
            <a:off x="605903" y="4319497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24D6618-8E3E-E3E1-E126-3BAF56B917C1}"/>
              </a:ext>
            </a:extLst>
          </p:cNvPr>
          <p:cNvSpPr txBox="1">
            <a:spLocks/>
          </p:cNvSpPr>
          <p:nvPr/>
        </p:nvSpPr>
        <p:spPr>
          <a:xfrm>
            <a:off x="769189" y="5389323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CE9F7EF-021A-E523-BD06-326C35951D6D}"/>
              </a:ext>
            </a:extLst>
          </p:cNvPr>
          <p:cNvSpPr txBox="1"/>
          <p:nvPr/>
        </p:nvSpPr>
        <p:spPr>
          <a:xfrm>
            <a:off x="740332" y="4528263"/>
            <a:ext cx="80672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/>
              <a:t>Why SPH?</a:t>
            </a:r>
            <a:endParaRPr lang="en-US" sz="2400" b="1" dirty="0"/>
          </a:p>
          <a:p>
            <a:r>
              <a:rPr lang="en-US" sz="2000" dirty="0"/>
              <a:t>the compressible nature of SPH is helpful in our application to </a:t>
            </a:r>
            <a:r>
              <a:rPr lang="en-US" sz="2000" b="1" dirty="0"/>
              <a:t>co-evolve</a:t>
            </a:r>
          </a:p>
          <a:p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thickness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calculate the surface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enforce the fluid incompressibility</a:t>
            </a:r>
          </a:p>
        </p:txBody>
      </p:sp>
    </p:spTree>
    <p:extLst>
      <p:ext uri="{BB962C8B-B14F-4D97-AF65-F5344CB8AC3E}">
        <p14:creationId xmlns:p14="http://schemas.microsoft.com/office/powerpoint/2010/main" val="373767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7" y="405104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Structure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EC2BC603-374A-E063-B73E-4AD181FCBFDD}"/>
              </a:ext>
            </a:extLst>
          </p:cNvPr>
          <p:cNvSpPr txBox="1">
            <a:spLocks/>
          </p:cNvSpPr>
          <p:nvPr/>
        </p:nvSpPr>
        <p:spPr>
          <a:xfrm>
            <a:off x="605903" y="4319497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124D6618-8E3E-E3E1-E126-3BAF56B917C1}"/>
              </a:ext>
            </a:extLst>
          </p:cNvPr>
          <p:cNvSpPr txBox="1">
            <a:spLocks/>
          </p:cNvSpPr>
          <p:nvPr/>
        </p:nvSpPr>
        <p:spPr>
          <a:xfrm>
            <a:off x="769189" y="5389323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graphicFrame>
        <p:nvGraphicFramePr>
          <p:cNvPr id="10" name="SmartArt Placeholder 39" descr="Org chart SmartArt graphic">
            <a:extLst>
              <a:ext uri="{FF2B5EF4-FFF2-40B4-BE49-F238E27FC236}">
                <a16:creationId xmlns:a16="http://schemas.microsoft.com/office/drawing/2014/main" id="{1E0A5D0C-96AC-E82E-5342-98480828C2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008469"/>
              </p:ext>
            </p:extLst>
          </p:nvPr>
        </p:nvGraphicFramePr>
        <p:xfrm>
          <a:off x="838200" y="147493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362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ZA" dirty="0"/>
              <a:t>Mission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empower organizations to foster collaborative thinking to drive workplace innovation. We believe that a company should act as a community and use tools to communicate quickly and efficiently. </a:t>
            </a:r>
          </a:p>
        </p:txBody>
      </p:sp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/>
              <a:t>Management team</a:t>
            </a:r>
          </a:p>
        </p:txBody>
      </p:sp>
      <p:pic>
        <p:nvPicPr>
          <p:cNvPr id="29" name="Picture Placeholder 28" descr="team member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31" name="Picture Placeholder 30" descr="team member&#10;">
            <a:extLst>
              <a:ext uri="{FF2B5EF4-FFF2-40B4-BE49-F238E27FC236}">
                <a16:creationId xmlns:a16="http://schemas.microsoft.com/office/drawing/2014/main" id="{963A2FFE-2780-42AE-81A7-8E51ABEAA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360" y="1975104"/>
            <a:ext cx="2103120" cy="3017520"/>
          </a:xfrm>
          <a:ln w="88900"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33" name="Picture Placeholder 32" descr="team member&#10;">
            <a:extLst>
              <a:ext uri="{FF2B5EF4-FFF2-40B4-BE49-F238E27FC236}">
                <a16:creationId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52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35" name="Picture Placeholder 34" descr="team member&#10;">
            <a:extLst>
              <a:ext uri="{FF2B5EF4-FFF2-40B4-BE49-F238E27FC236}">
                <a16:creationId xmlns:a16="http://schemas.microsoft.com/office/drawing/2014/main" id="{1B597EEE-4474-45F3-BE85-85AEEA6ADE8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068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49094" y="5538152"/>
            <a:ext cx="2103438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The 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3212208508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Market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Remote work is more popular than ever, and companies are thinking about tools that create effective communication                across teams.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Market trends will continue rising based on projections, which provides an opportunity for greater business reach in                     the region.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Our product cost is low, which gives us a market advantage.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Opportunities 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Few, if any, products on the market help customers like we do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66% of US consumers spend money on multiple products that only partially resolves their issue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Millennials account for about a quarter of the $48 billion spent on other products in 2018</a:t>
            </a:r>
          </a:p>
          <a:p>
            <a:endParaRPr lang="en-US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Customers want something that is easy to use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{6C347D5B-1FA0-4E1C-81D9-3CF94C2B3676}tf10081922_win32</Template>
  <TotalTime>96</TotalTime>
  <Words>698</Words>
  <Application>Microsoft Office PowerPoint</Application>
  <PresentationFormat>Widescreen</PresentationFormat>
  <Paragraphs>261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Quire Sans Pro Light</vt:lpstr>
      <vt:lpstr>Tisa Offc Serif Pro</vt:lpstr>
      <vt:lpstr>Office Theme</vt:lpstr>
      <vt:lpstr>Thin-Film Smoothed Particle Hydrodynamics Fluid</vt:lpstr>
      <vt:lpstr>Theme</vt:lpstr>
      <vt:lpstr>Structure</vt:lpstr>
      <vt:lpstr>Mission statement</vt:lpstr>
      <vt:lpstr>Management team</vt:lpstr>
      <vt:lpstr>The team</vt:lpstr>
      <vt:lpstr>Market summary</vt:lpstr>
      <vt:lpstr>Opportunities </vt:lpstr>
      <vt:lpstr>Business overview</vt:lpstr>
      <vt:lpstr>Business concept</vt:lpstr>
      <vt:lpstr>Goals and objectives</vt:lpstr>
      <vt:lpstr>Financials </vt:lpstr>
      <vt:lpstr>Financials table</vt:lpstr>
      <vt:lpstr>Risks and rewards</vt:lpstr>
      <vt:lpstr>Key issues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Thin-Film Smoothed Particle Hydrodynamics Fluid</dc:title>
  <dc:creator>Zhiqi Li (FA Talent)</dc:creator>
  <cp:lastModifiedBy>li zhiqi</cp:lastModifiedBy>
  <cp:revision>3</cp:revision>
  <dcterms:created xsi:type="dcterms:W3CDTF">2022-05-21T05:13:26Z</dcterms:created>
  <dcterms:modified xsi:type="dcterms:W3CDTF">2022-05-21T06:49:49Z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